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6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6708C-6649-42F3-ABC6-B9959E5137B5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31226-104F-4E82-A639-BFA49C54A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11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4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45C2B8-C1DD-C242-84BA-E6DE0CF18E65}" type="slidenum">
              <a:rPr lang="en-GB" sz="1200"/>
              <a:pPr eaLnBrk="1" hangingPunct="1"/>
              <a:t>4</a:t>
            </a:fld>
            <a:endParaRPr lang="en-GB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6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29F195-C46E-6449-A0AF-24F5CA614A4F}" type="slidenum">
              <a:rPr lang="en-GB" sz="1200"/>
              <a:pPr eaLnBrk="1" hangingPunct="1"/>
              <a:t>5</a:t>
            </a:fld>
            <a:endParaRPr lang="en-GB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7A28D8-E22D-5E4E-86D8-A0993A548459}" type="slidenum">
              <a:rPr lang="en-GB" sz="1200"/>
              <a:pPr eaLnBrk="1" hangingPunct="1"/>
              <a:t>6</a:t>
            </a:fld>
            <a:endParaRPr lang="en-GB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1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67CD9F-EA84-6946-AD3B-EFD61995B96A}" type="slidenum">
              <a:rPr lang="en-GB" sz="1200"/>
              <a:pPr eaLnBrk="1" hangingPunct="1"/>
              <a:t>7</a:t>
            </a:fld>
            <a:endParaRPr lang="en-GB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3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2E99A4-57B5-CE49-850A-456240265B24}" type="slidenum">
              <a:rPr lang="en-GB" sz="1200"/>
              <a:pPr eaLnBrk="1" hangingPunct="1"/>
              <a:t>8</a:t>
            </a:fld>
            <a:endParaRPr lang="en-GB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5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3C8F4F-5E2E-2B4A-B953-CC3EC651ED1E}" type="slidenum">
              <a:rPr lang="en-GB" sz="1200"/>
              <a:pPr eaLnBrk="1" hangingPunct="1"/>
              <a:t>9</a:t>
            </a:fld>
            <a:endParaRPr lang="en-GB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9B74-91AE-4117-A9CB-1622B7C65392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E643-7735-499F-B2EC-622A121F0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19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9B74-91AE-4117-A9CB-1622B7C65392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E643-7735-499F-B2EC-622A121F0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98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9B74-91AE-4117-A9CB-1622B7C65392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E643-7735-499F-B2EC-622A121F0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1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9B74-91AE-4117-A9CB-1622B7C65392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E643-7735-499F-B2EC-622A121F0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385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9B74-91AE-4117-A9CB-1622B7C65392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E643-7735-499F-B2EC-622A121F0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46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9B74-91AE-4117-A9CB-1622B7C65392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E643-7735-499F-B2EC-622A121F0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28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9B74-91AE-4117-A9CB-1622B7C65392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E643-7735-499F-B2EC-622A121F0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27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9B74-91AE-4117-A9CB-1622B7C65392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E643-7735-499F-B2EC-622A121F0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593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9B74-91AE-4117-A9CB-1622B7C65392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E643-7735-499F-B2EC-622A121F0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11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9B74-91AE-4117-A9CB-1622B7C65392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E643-7735-499F-B2EC-622A121F0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40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9B74-91AE-4117-A9CB-1622B7C65392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E643-7735-499F-B2EC-622A121F0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44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29B74-91AE-4117-A9CB-1622B7C65392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EE643-7735-499F-B2EC-622A121F0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2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 descr="Roeder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7" y="476672"/>
            <a:ext cx="3763963" cy="5853112"/>
          </a:xfrm>
          <a:prstGeom prst="rect">
            <a:avLst/>
          </a:prstGeom>
        </p:spPr>
      </p:pic>
      <p:pic>
        <p:nvPicPr>
          <p:cNvPr id="5" name="Content Placeholder 6" descr="Roeder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6" b="11656"/>
          <a:stretch>
            <a:fillRect/>
          </a:stretch>
        </p:blipFill>
        <p:spPr>
          <a:xfrm>
            <a:off x="4499992" y="476671"/>
            <a:ext cx="3682752" cy="58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64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17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Roeder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508406"/>
            <a:ext cx="3917950" cy="5853112"/>
          </a:xfrm>
          <a:prstGeom prst="rect">
            <a:avLst/>
          </a:prstGeom>
        </p:spPr>
      </p:pic>
      <p:pic>
        <p:nvPicPr>
          <p:cNvPr id="5" name="Content Placeholder 7" descr="Roeder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503857"/>
            <a:ext cx="3917950" cy="58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79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Roeder 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468313"/>
            <a:ext cx="3667125" cy="5853112"/>
          </a:xfrm>
          <a:prstGeom prst="rect">
            <a:avLst/>
          </a:prstGeom>
        </p:spPr>
      </p:pic>
      <p:pic>
        <p:nvPicPr>
          <p:cNvPr id="3" name="Content Placeholder 7" descr="Roeder 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404664"/>
            <a:ext cx="3633788" cy="58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36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Stage 1</a:t>
            </a:r>
            <a:br>
              <a:rPr lang="en-GB">
                <a:latin typeface="Arial" charset="0"/>
              </a:rPr>
            </a:br>
            <a:endParaRPr lang="en-GB">
              <a:latin typeface="Arial" charset="0"/>
            </a:endParaRPr>
          </a:p>
        </p:txBody>
      </p:sp>
      <p:pic>
        <p:nvPicPr>
          <p:cNvPr id="163842" name="Content Placeholder 10" descr="Roeder 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5987" y="260648"/>
            <a:ext cx="3763963" cy="5853112"/>
          </a:xfrm>
        </p:spPr>
      </p:pic>
      <p:sp>
        <p:nvSpPr>
          <p:cNvPr id="163843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GB" sz="1600" b="1" dirty="0">
                <a:latin typeface="Arial" charset="0"/>
              </a:rPr>
              <a:t>Loop the tie around the structure to be ligated and bring out the end through the same port</a:t>
            </a:r>
          </a:p>
          <a:p>
            <a:pPr eaLnBrk="1" hangingPunct="1"/>
            <a:endParaRPr lang="en-GB" sz="1600" b="1" dirty="0">
              <a:latin typeface="Arial" charset="0"/>
            </a:endParaRPr>
          </a:p>
          <a:p>
            <a:pPr eaLnBrk="1" hangingPunct="1"/>
            <a:r>
              <a:rPr lang="en-GB" sz="1600" b="1" dirty="0">
                <a:latin typeface="Arial" charset="0"/>
              </a:rPr>
              <a:t>Choose one end to be the static end (in this instance the left sided thread coloured blue for ease). </a:t>
            </a:r>
          </a:p>
          <a:p>
            <a:pPr eaLnBrk="1" hangingPunct="1"/>
            <a:r>
              <a:rPr lang="en-GB" sz="1600" b="1" dirty="0">
                <a:latin typeface="Arial" charset="0"/>
              </a:rPr>
              <a:t>This is the STANDING END    (blue)</a:t>
            </a:r>
            <a:r>
              <a:rPr lang="en-GB" sz="1600" b="1" i="1" u="sng" dirty="0">
                <a:latin typeface="Chalkduster"/>
                <a:cs typeface="Chalkduster"/>
              </a:rPr>
              <a:t>. </a:t>
            </a:r>
            <a:r>
              <a:rPr lang="en-GB" sz="1900" b="1" i="1" u="sng" dirty="0">
                <a:latin typeface="Chalkduster"/>
                <a:cs typeface="Chalkduster"/>
              </a:rPr>
              <a:t>IF THERE IS A NEEDLE THE NEEDLE END MUST BE THE STANDING END</a:t>
            </a:r>
          </a:p>
          <a:p>
            <a:pPr eaLnBrk="1" hangingPunct="1"/>
            <a:endParaRPr lang="en-GB" sz="1600" b="1" i="1" u="sng" dirty="0">
              <a:latin typeface="Chalkduster"/>
              <a:cs typeface="Chalkduster"/>
            </a:endParaRPr>
          </a:p>
          <a:p>
            <a:pPr eaLnBrk="1" hangingPunct="1"/>
            <a:r>
              <a:rPr lang="en-GB" sz="1600" b="1" dirty="0">
                <a:latin typeface="Arial" charset="0"/>
              </a:rPr>
              <a:t> The other end then is to become the knot which will slide along the static (</a:t>
            </a:r>
            <a:r>
              <a:rPr lang="en-GB" sz="1600" b="1" dirty="0" err="1">
                <a:latin typeface="Arial" charset="0"/>
              </a:rPr>
              <a:t>srtanding</a:t>
            </a:r>
            <a:r>
              <a:rPr lang="en-GB" sz="1600" b="1" dirty="0">
                <a:latin typeface="Arial" charset="0"/>
              </a:rPr>
              <a:t>) limb.</a:t>
            </a:r>
          </a:p>
          <a:p>
            <a:pPr eaLnBrk="1" hangingPunct="1"/>
            <a:r>
              <a:rPr lang="en-GB" sz="1600" b="1" dirty="0">
                <a:latin typeface="Arial" charset="0"/>
              </a:rPr>
              <a:t>This is the ACTIVE END   (white / red)</a:t>
            </a:r>
          </a:p>
        </p:txBody>
      </p:sp>
      <p:pic>
        <p:nvPicPr>
          <p:cNvPr id="163844" name="Picture 11" descr="Set up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2562225"/>
            <a:ext cx="1785938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8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Title 3"/>
          <p:cNvSpPr>
            <a:spLocks noGrp="1"/>
          </p:cNvSpPr>
          <p:nvPr>
            <p:ph type="title"/>
          </p:nvPr>
        </p:nvSpPr>
        <p:spPr>
          <a:xfrm>
            <a:off x="457200" y="369888"/>
            <a:ext cx="3008313" cy="717550"/>
          </a:xfrm>
        </p:spPr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Stage 2</a:t>
            </a:r>
          </a:p>
        </p:txBody>
      </p:sp>
      <p:pic>
        <p:nvPicPr>
          <p:cNvPr id="165890" name="Content Placeholder 6" descr="Roeder 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6" b="11656"/>
          <a:stretch>
            <a:fillRect/>
          </a:stretch>
        </p:blipFill>
        <p:spPr/>
      </p:pic>
      <p:sp>
        <p:nvSpPr>
          <p:cNvPr id="165891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GB" sz="1600" b="1">
              <a:latin typeface="Arial" charset="0"/>
            </a:endParaRPr>
          </a:p>
          <a:p>
            <a:pPr eaLnBrk="1" hangingPunct="1"/>
            <a:endParaRPr lang="en-GB" sz="1600" b="1">
              <a:latin typeface="Arial" charset="0"/>
            </a:endParaRPr>
          </a:p>
          <a:p>
            <a:pPr eaLnBrk="1" hangingPunct="1"/>
            <a:endParaRPr lang="en-GB" sz="1600" b="1">
              <a:latin typeface="Arial" charset="0"/>
            </a:endParaRPr>
          </a:p>
          <a:p>
            <a:pPr eaLnBrk="1" hangingPunct="1"/>
            <a:endParaRPr lang="en-GB" sz="1600" b="1">
              <a:latin typeface="Arial" charset="0"/>
            </a:endParaRPr>
          </a:p>
          <a:p>
            <a:pPr eaLnBrk="1" hangingPunct="1"/>
            <a:endParaRPr lang="en-GB" sz="1600" b="1">
              <a:latin typeface="Arial" charset="0"/>
            </a:endParaRPr>
          </a:p>
          <a:p>
            <a:pPr eaLnBrk="1" hangingPunct="1"/>
            <a:endParaRPr lang="en-GB" sz="1600" b="1">
              <a:latin typeface="Arial" charset="0"/>
            </a:endParaRPr>
          </a:p>
          <a:p>
            <a:pPr eaLnBrk="1" hangingPunct="1"/>
            <a:r>
              <a:rPr lang="en-GB" sz="1600" b="1">
                <a:latin typeface="Arial" charset="0"/>
              </a:rPr>
              <a:t>Throw a half knot as demonstrated</a:t>
            </a:r>
          </a:p>
        </p:txBody>
      </p:sp>
      <p:sp>
        <p:nvSpPr>
          <p:cNvPr id="86021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/>
              <a:t>Intermediate Skills course RCS London May 2011</a:t>
            </a:r>
          </a:p>
        </p:txBody>
      </p:sp>
    </p:spTree>
    <p:extLst>
      <p:ext uri="{BB962C8B-B14F-4D97-AF65-F5344CB8AC3E}">
        <p14:creationId xmlns:p14="http://schemas.microsoft.com/office/powerpoint/2010/main" val="465094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3"/>
          <p:cNvSpPr>
            <a:spLocks noGrp="1"/>
          </p:cNvSpPr>
          <p:nvPr>
            <p:ph type="title"/>
          </p:nvPr>
        </p:nvSpPr>
        <p:spPr>
          <a:xfrm>
            <a:off x="369888" y="338138"/>
            <a:ext cx="3008312" cy="727075"/>
          </a:xfrm>
        </p:spPr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Stage 3</a:t>
            </a:r>
          </a:p>
        </p:txBody>
      </p:sp>
      <p:pic>
        <p:nvPicPr>
          <p:cNvPr id="167938" name="Content Placeholder 6" descr="Roeder 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2463" y="490538"/>
            <a:ext cx="3917950" cy="5853112"/>
          </a:xfrm>
        </p:spPr>
      </p:pic>
      <p:sp>
        <p:nvSpPr>
          <p:cNvPr id="167939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678113" cy="4691063"/>
          </a:xfrm>
        </p:spPr>
        <p:txBody>
          <a:bodyPr/>
          <a:lstStyle/>
          <a:p>
            <a:pPr eaLnBrk="1" hangingPunct="1"/>
            <a:endParaRPr lang="en-GB" sz="1600" b="1" dirty="0">
              <a:latin typeface="Arial" charset="0"/>
            </a:endParaRPr>
          </a:p>
          <a:p>
            <a:pPr eaLnBrk="1" hangingPunct="1"/>
            <a:endParaRPr lang="en-GB" sz="1600" b="1" dirty="0">
              <a:latin typeface="Arial" charset="0"/>
            </a:endParaRPr>
          </a:p>
          <a:p>
            <a:pPr eaLnBrk="1" hangingPunct="1"/>
            <a:endParaRPr lang="en-GB" sz="1600" b="1" dirty="0">
              <a:latin typeface="Arial" charset="0"/>
            </a:endParaRPr>
          </a:p>
          <a:p>
            <a:pPr eaLnBrk="1" hangingPunct="1"/>
            <a:endParaRPr lang="en-GB" sz="1600" b="1" dirty="0">
              <a:latin typeface="Arial" charset="0"/>
            </a:endParaRPr>
          </a:p>
          <a:p>
            <a:pPr eaLnBrk="1" hangingPunct="1"/>
            <a:endParaRPr lang="en-GB" sz="1600" b="1" dirty="0">
              <a:latin typeface="Arial" charset="0"/>
            </a:endParaRPr>
          </a:p>
          <a:p>
            <a:pPr eaLnBrk="1" hangingPunct="1"/>
            <a:endParaRPr lang="en-GB" sz="1600" b="1" dirty="0">
              <a:latin typeface="Arial" charset="0"/>
            </a:endParaRPr>
          </a:p>
          <a:p>
            <a:pPr eaLnBrk="1" hangingPunct="1"/>
            <a:endParaRPr lang="en-GB" sz="1600" b="1" dirty="0">
              <a:latin typeface="Arial" charset="0"/>
            </a:endParaRPr>
          </a:p>
          <a:p>
            <a:pPr eaLnBrk="1" hangingPunct="1"/>
            <a:r>
              <a:rPr lang="en-GB" sz="1600" b="1" dirty="0">
                <a:latin typeface="Arial" charset="0"/>
              </a:rPr>
              <a:t>Continue with the Active end and complete a full turn around both threads</a:t>
            </a:r>
          </a:p>
        </p:txBody>
      </p:sp>
    </p:spTree>
    <p:extLst>
      <p:ext uri="{BB962C8B-B14F-4D97-AF65-F5344CB8AC3E}">
        <p14:creationId xmlns:p14="http://schemas.microsoft.com/office/powerpoint/2010/main" val="254455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Stage 4</a:t>
            </a:r>
            <a:br>
              <a:rPr lang="en-GB">
                <a:latin typeface="Arial" charset="0"/>
              </a:rPr>
            </a:br>
            <a:endParaRPr lang="en-GB">
              <a:latin typeface="Arial" charset="0"/>
            </a:endParaRPr>
          </a:p>
        </p:txBody>
      </p:sp>
      <p:pic>
        <p:nvPicPr>
          <p:cNvPr id="169986" name="Content Placeholder 7" descr="Roeder 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848" y="548680"/>
            <a:ext cx="3917950" cy="5853113"/>
          </a:xfrm>
        </p:spPr>
      </p:pic>
      <p:sp>
        <p:nvSpPr>
          <p:cNvPr id="169987" name="Text Placeholder 6"/>
          <p:cNvSpPr>
            <a:spLocks noGrp="1"/>
          </p:cNvSpPr>
          <p:nvPr>
            <p:ph type="body" sz="half" idx="2"/>
          </p:nvPr>
        </p:nvSpPr>
        <p:spPr>
          <a:xfrm>
            <a:off x="195263" y="1500188"/>
            <a:ext cx="3008312" cy="4691062"/>
          </a:xfrm>
        </p:spPr>
        <p:txBody>
          <a:bodyPr/>
          <a:lstStyle/>
          <a:p>
            <a:pPr eaLnBrk="1" hangingPunct="1"/>
            <a:endParaRPr lang="en-GB" sz="1600" b="1">
              <a:latin typeface="Arial" charset="0"/>
            </a:endParaRPr>
          </a:p>
          <a:p>
            <a:pPr eaLnBrk="1" hangingPunct="1"/>
            <a:endParaRPr lang="en-GB" sz="1600" b="1">
              <a:latin typeface="Arial" charset="0"/>
            </a:endParaRPr>
          </a:p>
          <a:p>
            <a:pPr eaLnBrk="1" hangingPunct="1"/>
            <a:endParaRPr lang="en-GB" sz="1600" b="1">
              <a:latin typeface="Arial" charset="0"/>
            </a:endParaRPr>
          </a:p>
          <a:p>
            <a:pPr eaLnBrk="1" hangingPunct="1"/>
            <a:endParaRPr lang="en-GB" sz="1600" b="1">
              <a:latin typeface="Arial" charset="0"/>
            </a:endParaRPr>
          </a:p>
          <a:p>
            <a:pPr eaLnBrk="1" hangingPunct="1"/>
            <a:endParaRPr lang="en-GB" sz="1600" b="1">
              <a:latin typeface="Arial" charset="0"/>
            </a:endParaRPr>
          </a:p>
          <a:p>
            <a:pPr eaLnBrk="1" hangingPunct="1"/>
            <a:r>
              <a:rPr lang="en-GB" sz="1600" b="1">
                <a:latin typeface="Arial" charset="0"/>
              </a:rPr>
              <a:t>Continue around once more finishing with the Active end next to the Standing thread</a:t>
            </a:r>
          </a:p>
        </p:txBody>
      </p:sp>
    </p:spTree>
    <p:extLst>
      <p:ext uri="{BB962C8B-B14F-4D97-AF65-F5344CB8AC3E}">
        <p14:creationId xmlns:p14="http://schemas.microsoft.com/office/powerpoint/2010/main" val="3303753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Stage 5</a:t>
            </a:r>
            <a:br>
              <a:rPr lang="en-GB">
                <a:latin typeface="Arial" charset="0"/>
              </a:rPr>
            </a:br>
            <a:endParaRPr lang="en-GB">
              <a:latin typeface="Arial" charset="0"/>
            </a:endParaRPr>
          </a:p>
        </p:txBody>
      </p:sp>
      <p:pic>
        <p:nvPicPr>
          <p:cNvPr id="172034" name="Content Placeholder 7" descr="Roeder 5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0413" y="468313"/>
            <a:ext cx="3667125" cy="5853112"/>
          </a:xfrm>
        </p:spPr>
      </p:pic>
      <p:sp>
        <p:nvSpPr>
          <p:cNvPr id="172035" name="Text Placeholder 6"/>
          <p:cNvSpPr>
            <a:spLocks noGrp="1"/>
          </p:cNvSpPr>
          <p:nvPr>
            <p:ph type="body" sz="half" idx="2"/>
          </p:nvPr>
        </p:nvSpPr>
        <p:spPr>
          <a:xfrm>
            <a:off x="152400" y="1358900"/>
            <a:ext cx="3008313" cy="4691063"/>
          </a:xfrm>
        </p:spPr>
        <p:txBody>
          <a:bodyPr/>
          <a:lstStyle/>
          <a:p>
            <a:pPr eaLnBrk="1" hangingPunct="1"/>
            <a:endParaRPr lang="en-GB" sz="1600" b="1">
              <a:latin typeface="Arial" charset="0"/>
            </a:endParaRPr>
          </a:p>
          <a:p>
            <a:pPr eaLnBrk="1" hangingPunct="1"/>
            <a:endParaRPr lang="en-GB" sz="1600" b="1">
              <a:latin typeface="Arial" charset="0"/>
            </a:endParaRPr>
          </a:p>
          <a:p>
            <a:pPr eaLnBrk="1" hangingPunct="1"/>
            <a:endParaRPr lang="en-GB" sz="1600" b="1">
              <a:latin typeface="Arial" charset="0"/>
            </a:endParaRPr>
          </a:p>
          <a:p>
            <a:pPr eaLnBrk="1" hangingPunct="1"/>
            <a:endParaRPr lang="en-GB" sz="1600" b="1">
              <a:latin typeface="Arial" charset="0"/>
            </a:endParaRPr>
          </a:p>
          <a:p>
            <a:pPr eaLnBrk="1" hangingPunct="1"/>
            <a:r>
              <a:rPr lang="en-GB" sz="1600" b="1">
                <a:latin typeface="Arial" charset="0"/>
              </a:rPr>
              <a:t>Use the Active end to throw a jamming half hitch around the Standing end.   </a:t>
            </a:r>
          </a:p>
          <a:p>
            <a:pPr eaLnBrk="1" hangingPunct="1"/>
            <a:endParaRPr lang="en-GB" sz="1600" b="1">
              <a:latin typeface="Arial" charset="0"/>
            </a:endParaRPr>
          </a:p>
          <a:p>
            <a:pPr eaLnBrk="1" hangingPunct="1"/>
            <a:endParaRPr lang="en-GB" sz="1600" b="1">
              <a:latin typeface="Arial" charset="0"/>
            </a:endParaRPr>
          </a:p>
          <a:p>
            <a:pPr eaLnBrk="1" hangingPunct="1"/>
            <a:r>
              <a:rPr lang="en-GB" sz="1600" b="1">
                <a:latin typeface="Arial" charset="0"/>
              </a:rPr>
              <a:t>The effect of this is so that as the knot is tightened on the tissues the half hitch will automatically tighten and the knot will be secure</a:t>
            </a:r>
          </a:p>
        </p:txBody>
      </p:sp>
    </p:spTree>
    <p:extLst>
      <p:ext uri="{BB962C8B-B14F-4D97-AF65-F5344CB8AC3E}">
        <p14:creationId xmlns:p14="http://schemas.microsoft.com/office/powerpoint/2010/main" val="3375750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itle 4"/>
          <p:cNvSpPr>
            <a:spLocks noGrp="1"/>
          </p:cNvSpPr>
          <p:nvPr>
            <p:ph type="title"/>
          </p:nvPr>
        </p:nvSpPr>
        <p:spPr>
          <a:xfrm>
            <a:off x="369888" y="293688"/>
            <a:ext cx="3008312" cy="706437"/>
          </a:xfrm>
        </p:spPr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Stage 6</a:t>
            </a:r>
          </a:p>
        </p:txBody>
      </p:sp>
      <p:pic>
        <p:nvPicPr>
          <p:cNvPr id="174082" name="Content Placeholder 7" descr="Roeder 6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864" y="404664"/>
            <a:ext cx="3633788" cy="5853113"/>
          </a:xfrm>
        </p:spPr>
      </p:pic>
      <p:sp>
        <p:nvSpPr>
          <p:cNvPr id="174083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862263" cy="4691063"/>
          </a:xfrm>
        </p:spPr>
        <p:txBody>
          <a:bodyPr/>
          <a:lstStyle/>
          <a:p>
            <a:pPr eaLnBrk="1" hangingPunct="1"/>
            <a:endParaRPr lang="en-GB" sz="1600" b="1" dirty="0">
              <a:latin typeface="Arial" charset="0"/>
            </a:endParaRPr>
          </a:p>
          <a:p>
            <a:pPr eaLnBrk="1" hangingPunct="1"/>
            <a:endParaRPr lang="en-GB" sz="1600" b="1" dirty="0">
              <a:latin typeface="Arial" charset="0"/>
            </a:endParaRPr>
          </a:p>
          <a:p>
            <a:pPr eaLnBrk="1" hangingPunct="1"/>
            <a:endParaRPr lang="en-GB" sz="1600" b="1" dirty="0">
              <a:latin typeface="Arial" charset="0"/>
            </a:endParaRPr>
          </a:p>
          <a:p>
            <a:pPr eaLnBrk="1" hangingPunct="1"/>
            <a:endParaRPr lang="en-GB" sz="1600" b="1" dirty="0">
              <a:latin typeface="Arial" charset="0"/>
            </a:endParaRPr>
          </a:p>
          <a:p>
            <a:pPr eaLnBrk="1" hangingPunct="1"/>
            <a:r>
              <a:rPr lang="en-GB" sz="1600" b="1" dirty="0">
                <a:latin typeface="Arial" charset="0"/>
              </a:rPr>
              <a:t>The knot may be tightened.</a:t>
            </a:r>
          </a:p>
          <a:p>
            <a:pPr eaLnBrk="1" hangingPunct="1"/>
            <a:endParaRPr lang="en-GB" sz="1600" b="1" dirty="0">
              <a:latin typeface="Arial" charset="0"/>
            </a:endParaRPr>
          </a:p>
          <a:p>
            <a:pPr eaLnBrk="1" hangingPunct="1"/>
            <a:r>
              <a:rPr lang="en-GB" sz="1600" b="1" dirty="0">
                <a:latin typeface="Arial" charset="0"/>
              </a:rPr>
              <a:t>The line of the Standing end is seen to be straight and the knot will now slide along this onto the tissues as a one way slipping knot.</a:t>
            </a:r>
          </a:p>
          <a:p>
            <a:pPr eaLnBrk="1" hangingPunct="1"/>
            <a:endParaRPr lang="en-GB" sz="1600" b="1" dirty="0">
              <a:latin typeface="Arial" charset="0"/>
            </a:endParaRPr>
          </a:p>
          <a:p>
            <a:pPr eaLnBrk="1" hangingPunct="1"/>
            <a:r>
              <a:rPr lang="en-GB" sz="1600" b="1" dirty="0">
                <a:latin typeface="Arial" charset="0"/>
              </a:rPr>
              <a:t>Cut the excess thread and slide the knot onto the tissues by whatever means appropriate</a:t>
            </a:r>
          </a:p>
          <a:p>
            <a:pPr eaLnBrk="1" hangingPunct="1"/>
            <a:endParaRPr lang="en-GB" sz="16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09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241</Words>
  <Application>Microsoft Office PowerPoint</Application>
  <PresentationFormat>On-screen Show (4:3)</PresentationFormat>
  <Paragraphs>58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Chalkduster</vt:lpstr>
      <vt:lpstr>Office Theme</vt:lpstr>
      <vt:lpstr>PowerPoint Presentation</vt:lpstr>
      <vt:lpstr>PowerPoint Presentation</vt:lpstr>
      <vt:lpstr>PowerPoint Presentation</vt:lpstr>
      <vt:lpstr>Stage 1 </vt:lpstr>
      <vt:lpstr>Stage 2</vt:lpstr>
      <vt:lpstr>Stage 3</vt:lpstr>
      <vt:lpstr>Stage 4 </vt:lpstr>
      <vt:lpstr>Stage 5 </vt:lpstr>
      <vt:lpstr>Stage 6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LapPass</dc:title>
  <dc:creator>Becky Sedman</dc:creator>
  <cp:lastModifiedBy>Peter Sedman</cp:lastModifiedBy>
  <cp:revision>5</cp:revision>
  <dcterms:created xsi:type="dcterms:W3CDTF">2016-10-21T10:02:17Z</dcterms:created>
  <dcterms:modified xsi:type="dcterms:W3CDTF">2018-03-02T07:11:31Z</dcterms:modified>
</cp:coreProperties>
</file>